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5143500"/>
  <p:notesSz cx="6858000" cy="9144000"/>
  <p:embeddedFontLst>
    <p:embeddedFont>
      <p:font typeface="Bookman Old Style" panose="02050604050505020204"/>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243e4fdbfa3_0_2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g243e4fdbfa3_0_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g243e4fdbfa3_0_25:notes"/>
          <p:cNvSpPr txBox="1"/>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2453b99d6d8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53b99d6d8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2453b99d6d8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53b99d6d8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243e4fdbfa3_8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3e4fdbfa3_8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43e4fdbfa3_3_6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5" name="Google Shape;135;g243e4fdbfa3_3_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50072efd7f_0_19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0072efd7f_0_19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27f1a8b1860_2_0: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g27f1a8b1860_2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50072efd7f_0_23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0072efd7f_0_2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250072efd7f_0_23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0072efd7f_0_23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2457315828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57315828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243e4fdbfa3_12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3e4fdbfa3_12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243e4fdbfa3_0_7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60;g243e4fdbfa3_0_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243e4fdbfa3_12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3e4fdbfa3_12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243e4fdbfa3_3_84: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 name="Google Shape;185;g243e4fdbfa3_3_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250072efd7f_0_23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0072efd7f_0_23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250072efd7f_0_23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0072efd7f_0_23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2928c574673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28c574673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2928c574673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28c574673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2928c574673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928c574673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2928c574673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928c574673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2928c574673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28c574673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294e13ab8dc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94e13ab8d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243e4fdbfa3_0_12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g243e4fdbfa3_0_1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2901c506d8d_6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901c506d8d_6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94e13ab8dc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4e13ab8dc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25ca81c175f_448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5ca81c175f_448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294e13ab8dc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94e13ab8dc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25ca81c175f_448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5ca81c175f_448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294e13ab8dc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94e13ab8dc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25ca81c175f_448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ca81c175f_448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293096b182e_132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93096b182e_132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295217b1834_2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95217b1834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295217b1834_2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95217b1834_2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2a964eac2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a964eac2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2901c506d8d_6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901c506d8d_6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24573158288_3_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9" name="Google Shape;349;g24573158288_3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2453b99d6d8_2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453b99d6d8_2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243e4fdbfa3_3_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43e4fdbfa3_3_9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2" name="Google Shape;362;g243e4fdbfa3_3_9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GB"/>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g2a964eac2f2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964eac2f2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243e4fdbfa3_0_2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43e4fdbfa3_0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243e4fdbfa3_0_2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3e4fdbfa3_0_2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243e4fdbfa3_3_6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g243e4fdbfa3_3_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g24539a2b0c5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4539a2b0c5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4.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nvSpPr>
        <p:spPr>
          <a:xfrm>
            <a:off x="522650" y="1393025"/>
            <a:ext cx="8233200" cy="3750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  MINI PROJECT </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(TRAVEL RECOMMENDATION SYSTEM)</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CSE- AI &amp; ML</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K.ANIRUDH</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88</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P.ANUSHA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A6</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S.SNEHA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REDDY- 20VE1A66B0</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.RUTHVIK</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20VE1A66</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A9</a:t>
            </a:r>
            <a:endParaRPr sz="1100">
              <a:solidFill>
                <a:schemeClr val="dk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Mrs. A.SWAPNA</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ASSISTANT</a:t>
            </a: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PROFESSOR</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ACADEMIC YEAR: (2020-2024)</a:t>
            </a:r>
            <a:endParaRPr sz="1400" b="0" i="0" u="none" strike="noStrike" cap="none">
              <a:solidFill>
                <a:schemeClr val="dk1"/>
              </a:solidFill>
              <a:latin typeface="Libre Franklin"/>
              <a:ea typeface="Libre Franklin"/>
              <a:cs typeface="Libre Franklin"/>
              <a:sym typeface="Libre Franklin"/>
            </a:endParaRPr>
          </a:p>
        </p:txBody>
      </p:sp>
      <p:sp>
        <p:nvSpPr>
          <p:cNvPr id="56" name="Google Shape;56;p13"/>
          <p:cNvSpPr txBox="1"/>
          <p:nvPr/>
        </p:nvSpPr>
        <p:spPr>
          <a:xfrm>
            <a:off x="318795" y="114655"/>
            <a:ext cx="8640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7" name="Google Shape;57;p13"/>
          <p:cNvPicPr preferRelativeResize="0"/>
          <p:nvPr/>
        </p:nvPicPr>
        <p:blipFill rotWithShape="1">
          <a:blip r:embed="rId1"/>
          <a:srcRect/>
          <a:stretch>
            <a:fillRect/>
          </a:stretch>
        </p:blipFill>
        <p:spPr>
          <a:xfrm>
            <a:off x="875087" y="218625"/>
            <a:ext cx="7393834" cy="10179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2"/>
          <p:cNvSpPr txBox="1"/>
          <p:nvPr/>
        </p:nvSpPr>
        <p:spPr>
          <a:xfrm>
            <a:off x="339125" y="0"/>
            <a:ext cx="64842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7" name="Google Shape;117;p22"/>
          <p:cNvSpPr txBox="1"/>
          <p:nvPr/>
        </p:nvSpPr>
        <p:spPr>
          <a:xfrm>
            <a:off x="280200" y="608850"/>
            <a:ext cx="8583600" cy="8486400"/>
          </a:xfrm>
          <a:prstGeom prst="rect">
            <a:avLst/>
          </a:prstGeom>
          <a:noFill/>
          <a:ln>
            <a:noFill/>
          </a:ln>
        </p:spPr>
        <p:txBody>
          <a:bodyPr spcFirstLastPara="1" wrap="square" lIns="91425" tIns="91425" rIns="91425" bIns="91425" anchor="t" anchorCtr="0">
            <a:spAutoFit/>
          </a:bodyPr>
          <a:lstStyle/>
          <a:p>
            <a:pPr marL="63500" lvl="0" indent="0" algn="just" rtl="0">
              <a:lnSpc>
                <a:spcPct val="110000"/>
              </a:lnSpc>
              <a:spcBef>
                <a:spcPts val="1100"/>
              </a:spcBef>
              <a:spcAft>
                <a:spcPts val="0"/>
              </a:spcAft>
              <a:buNone/>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5.</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Normalized Attraction Travel Personality Representation for Improving Travel Recommender Systems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2020</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Turki Alenezi, Stephen Hirtle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It proposes a method derived from </a:t>
            </a:r>
            <a:r>
              <a:rPr lang="en-GB" sz="1500" b="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topic-model-based models to represent travel attractions,</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called the Normalized Attraction Travel Personality (NATP) representation.</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73 % of accuracy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6. 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Travel Recommendation System Using Content and Collaborative Filtering - A Hybrid Approach,2019</a:t>
            </a:r>
            <a:endParaRPr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Vyshnavi Garipelly,Padma Teja Adusumalli,Priyanka Singh</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recommendation system using</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 based and collaborative based filtering</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,It aims to enhance tourists experiences by suggesting attractions tailored to their preferences and check-in history.</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76% of accuracy </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Clr>
                <a:schemeClr val="dk1"/>
              </a:buClr>
              <a:buSzPts val="1100"/>
              <a:buFont typeface="Arial" panose="020B0604020202020204"/>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3"/>
          <p:cNvSpPr txBox="1"/>
          <p:nvPr/>
        </p:nvSpPr>
        <p:spPr>
          <a:xfrm>
            <a:off x="326125" y="67500"/>
            <a:ext cx="68400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23" name="Google Shape;123;p23"/>
          <p:cNvSpPr txBox="1"/>
          <p:nvPr/>
        </p:nvSpPr>
        <p:spPr>
          <a:xfrm>
            <a:off x="71225" y="667850"/>
            <a:ext cx="8702700" cy="53256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7.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 </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Efficient User Profiling Based Intelligent Travel Recommender System for Individual and Group of Users(2019)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rgbClr val="3F3F3F"/>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V. Vijayakumar</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&amp; Xiong Li</a:t>
            </a:r>
            <a:endParaRPr sz="1500" u="sng">
              <a:solidFill>
                <a:srgbClr val="004B8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recommendation system for tourists based on check-in data.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69 %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8.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A Comprehensive Survey on Travel Recommender Systems(2019)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Kinjal Chaudhari</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Ankit Thakkar</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In this </a:t>
            </a:r>
            <a:r>
              <a:rPr lang="en-GB" sz="1500" b="1">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survey, we have presented a pervasive review</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on travel and associated factors such as hotels, restaurants, tourism package and planning, and attractions; we have also tailored recommendations on a tourist’s diverse requirements such as food, transportation, photography, outfits, safety, and seasonal preferences. </a:t>
            </a: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60 %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4"/>
          <p:cNvSpPr txBox="1"/>
          <p:nvPr/>
        </p:nvSpPr>
        <p:spPr>
          <a:xfrm>
            <a:off x="1035450" y="8131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29" name="Google Shape;129;p24"/>
          <p:cNvSpPr txBox="1"/>
          <p:nvPr/>
        </p:nvSpPr>
        <p:spPr>
          <a:xfrm>
            <a:off x="1187850" y="9655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30" name="Google Shape;130;p24"/>
          <p:cNvSpPr txBox="1"/>
          <p:nvPr/>
        </p:nvSpPr>
        <p:spPr>
          <a:xfrm>
            <a:off x="150" y="-41425"/>
            <a:ext cx="9144000" cy="4155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Clr>
                <a:schemeClr val="dk1"/>
              </a:buClr>
              <a:buSzPts val="17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1" name="Google Shape;131;p24"/>
          <p:cNvSpPr txBox="1"/>
          <p:nvPr>
            <p:ph type="title" idx="4294967295"/>
          </p:nvPr>
        </p:nvSpPr>
        <p:spPr>
          <a:xfrm>
            <a:off x="299300" y="125200"/>
            <a:ext cx="77424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132" name="Google Shape;132;p24"/>
          <p:cNvSpPr txBox="1"/>
          <p:nvPr>
            <p:ph type="body" idx="4294967295"/>
          </p:nvPr>
        </p:nvSpPr>
        <p:spPr>
          <a:xfrm>
            <a:off x="71225" y="965500"/>
            <a:ext cx="8914800" cy="3894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9.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Collaborative Location Based Travel Recommendation System through Enhanced Rating Prediction for the Group of Users"(2016)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Logesh Ravi and Subramaniyaswamy Vairavasundaram</a:t>
            </a:r>
            <a:endParaRPr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collaborative location-based travel recommendation system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that enhances the accuracy of rating predictions for groups of users.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66%,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10.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Travel Recommender Model Based on Content-based Prediction and Collaborative Recommendation”(2016)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Shini Renjith , Anjali CA</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 personalized travel recommender model that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combines content-based prediction and collaborative recommendation techniques.</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76%,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120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5"/>
          <p:cNvSpPr txBox="1"/>
          <p:nvPr/>
        </p:nvSpPr>
        <p:spPr>
          <a:xfrm>
            <a:off x="100" y="0"/>
            <a:ext cx="9144000" cy="46494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8" name="Google Shape;138;p25"/>
          <p:cNvSpPr txBox="1"/>
          <p:nvPr>
            <p:ph type="title" idx="4294967295"/>
          </p:nvPr>
        </p:nvSpPr>
        <p:spPr>
          <a:xfrm>
            <a:off x="265500" y="115825"/>
            <a:ext cx="8405100" cy="90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REQUIREMENTS</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a:latin typeface="Times New Roman" panose="02020603050405020304"/>
              <a:ea typeface="Times New Roman" panose="02020603050405020304"/>
              <a:cs typeface="Times New Roman" panose="02020603050405020304"/>
              <a:sym typeface="Times New Roman" panose="02020603050405020304"/>
            </a:endParaRPr>
          </a:p>
        </p:txBody>
      </p:sp>
      <p:sp>
        <p:nvSpPr>
          <p:cNvPr id="139" name="Google Shape;139;p25"/>
          <p:cNvSpPr txBox="1"/>
          <p:nvPr>
            <p:ph type="body" idx="4294967295"/>
          </p:nvPr>
        </p:nvSpPr>
        <p:spPr>
          <a:xfrm>
            <a:off x="316500" y="1019425"/>
            <a:ext cx="8511000" cy="3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software requirements, also known as general description papers, also include information about the product's perspective and features, operating system and operating environment, graphic needs, design constraints, and user documentation. These requirements show us the necessary software functionalities and performance criteria that need to be met to ensure the successful completion of the project.</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120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Technology:</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Python, Machine Learning, NLP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Frontend: </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Html,CSS,JS</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Backend:</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Flask</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1200"/>
              </a:spcBef>
              <a:spcAft>
                <a:spcPts val="0"/>
              </a:spcAft>
              <a:buClr>
                <a:schemeClr val="dk1"/>
              </a:buClr>
              <a:buSzPts val="1100"/>
              <a:buFont typeface="Arial" panose="020B0604020202020204"/>
              <a:buNone/>
            </a:pPr>
            <a:endParaRPr sz="2000"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177550" y="190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HARDWARE REQUIREMENTS</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45" name="Google Shape;145;p26"/>
          <p:cNvSpPr txBox="1"/>
          <p:nvPr>
            <p:ph type="body" idx="1"/>
          </p:nvPr>
        </p:nvSpPr>
        <p:spPr>
          <a:xfrm>
            <a:off x="177550" y="11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The minimum hardware requirements necessitate a modern and capable computer system to handle the computational demands of ML algorithms and data processing effectively. The hardware requirements include a processor that can efficiently execute computations, an ample amount of RAM to store and manipulate large datasets during training and inference, sufficient storage space to accommodate datasets, ML models, and related files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120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Operating system: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Windows, IOS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Processor:</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Intel i5 or equivalent for smooth application performance.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RAM:</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R 8GB RAM or higher for efficient data processing.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Internet Connection: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High-speed internet connectivity for seamless API interactions.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7"/>
          <p:cNvSpPr txBox="1"/>
          <p:nvPr>
            <p:ph type="title" idx="4294967295"/>
          </p:nvPr>
        </p:nvSpPr>
        <p:spPr>
          <a:xfrm>
            <a:off x="703750" y="-360100"/>
            <a:ext cx="7543800" cy="1124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1" name="Google Shape;151;p27"/>
          <p:cNvPicPr preferRelativeResize="0"/>
          <p:nvPr/>
        </p:nvPicPr>
        <p:blipFill>
          <a:blip r:embed="rId1"/>
          <a:stretch>
            <a:fillRect/>
          </a:stretch>
        </p:blipFill>
        <p:spPr>
          <a:xfrm>
            <a:off x="152400" y="916400"/>
            <a:ext cx="8839204" cy="367724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1364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rgbClr val="3F3F3F"/>
              </a:buClr>
              <a:buSzPct val="40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57" name="Google Shape;157;p28"/>
          <p:cNvSpPr txBox="1"/>
          <p:nvPr>
            <p:ph type="body" idx="1"/>
          </p:nvPr>
        </p:nvSpPr>
        <p:spPr>
          <a:xfrm>
            <a:off x="178500" y="581550"/>
            <a:ext cx="86538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Input: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Users provide input by interacting with the Wandergram application. This input can include their travel preferences, destination choices, and any specific requests or criteria they have for their trip.</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Data Extraction and Transformation: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Data is extracted from various sources, such as APIs, databases, and web scraping. This data includes information about destinations, attractions, restaurants, accommodations, and user interactions. Before using this data, it's transformed and prepared for analysis.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Machine Learning Models: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utilizes machine learning models to make personalized recommendations. This includes the following components: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5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a. RBMs for Attractions:</a:t>
            </a:r>
            <a:endParaRPr sz="15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RBMs are used to analyze user preferences and interactions with attractions. This model helps identify patterns and similarities among users and attractions.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231200" y="962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1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63" name="Google Shape;163;p29"/>
          <p:cNvSpPr txBox="1"/>
          <p:nvPr>
            <p:ph type="body" idx="1"/>
          </p:nvPr>
        </p:nvSpPr>
        <p:spPr>
          <a:xfrm>
            <a:off x="311700" y="791925"/>
            <a:ext cx="8520600" cy="4146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6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 Collaborative Filtering for Restaurants: </a:t>
            </a:r>
            <a:endParaRPr sz="16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This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Collaborative Filtering for Restaurants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combines various algorithms (e.g., K-Means, collaborative filtering) to suggest restaurants based on user preferences and interactions.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involves creating a profile for each user based on their past interactions, preferences, and behavior. This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profile is used to better understand what the user is looking for and to make personalized recommendations.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Recommendation Generation: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Using the RBMs, hybrid recommendation system, and user profiling, the system generates personalized recommendations for attractions, restaurants, accommodations, and other points of interest. These recommendations are tailored to each user's preferences and are designed to enhance their travel experience.</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Recommendations to User:</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refines its recommendations and presents the final set of recommendations to the user, helping them plan their trip effectively.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0"/>
          <p:cNvSpPr txBox="1"/>
          <p:nvPr>
            <p:ph type="title" idx="4294967295"/>
          </p:nvPr>
        </p:nvSpPr>
        <p:spPr>
          <a:xfrm>
            <a:off x="262750" y="170550"/>
            <a:ext cx="8174700" cy="141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u="sng"/>
          </a:p>
        </p:txBody>
      </p:sp>
      <p:sp>
        <p:nvSpPr>
          <p:cNvPr id="169" name="Google Shape;169;p30"/>
          <p:cNvSpPr txBox="1"/>
          <p:nvPr>
            <p:ph type="body" idx="4294967295"/>
          </p:nvPr>
        </p:nvSpPr>
        <p:spPr>
          <a:xfrm>
            <a:off x="657800" y="1092775"/>
            <a:ext cx="7543800" cy="3403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NLP Analysis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70" name="Google Shape;170;p30"/>
          <p:cNvPicPr preferRelativeResize="0"/>
          <p:nvPr/>
        </p:nvPicPr>
        <p:blipFill>
          <a:blip r:embed="rId1"/>
          <a:stretch>
            <a:fillRect/>
          </a:stretch>
        </p:blipFill>
        <p:spPr>
          <a:xfrm>
            <a:off x="3932050" y="423725"/>
            <a:ext cx="4848575" cy="445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1"/>
          <p:cNvSpPr txBox="1"/>
          <p:nvPr>
            <p:ph type="title" idx="4294967295"/>
          </p:nvPr>
        </p:nvSpPr>
        <p:spPr>
          <a:xfrm>
            <a:off x="800100" y="119350"/>
            <a:ext cx="7543800" cy="857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Google Shape;176;p31"/>
          <p:cNvSpPr txBox="1"/>
          <p:nvPr>
            <p:ph type="body" idx="4294967295"/>
          </p:nvPr>
        </p:nvSpPr>
        <p:spPr>
          <a:xfrm>
            <a:off x="209400" y="853675"/>
            <a:ext cx="8823300" cy="39258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Collection</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data collection phase </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involves</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in gathering data from various sources, including user reviews, travel websites, and other relevant sources. This data can include information about destinations, hotels, restaurants,budget,amenities and more.</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Preprocessing</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The data preprocessing phase involves cleaning and preprocess the collected data to ensure it's consistent and ready for analysis. This may involve tasks like data normalization, handling missing values, and text processing (e.g., sentiment analysis of user reviews.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40000"/>
              </a:lnSpc>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NLP </a:t>
            </a: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Analysis</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involves in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analyzing user data, patterns regarding popular destinations, travel habits, and preferences can be identified. This understanding helps in creating more personalized travel suggestions.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4"/>
          <p:cNvSpPr/>
          <p:nvPr/>
        </p:nvSpPr>
        <p:spPr>
          <a:xfrm>
            <a:off x="-617700" y="0"/>
            <a:ext cx="9761700" cy="5625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Libre Franklin"/>
              <a:ea typeface="Libre Franklin"/>
              <a:cs typeface="Libre Franklin"/>
              <a:sym typeface="Libre Franklin"/>
            </a:endParaRPr>
          </a:p>
        </p:txBody>
      </p:sp>
      <p:sp>
        <p:nvSpPr>
          <p:cNvPr id="63" name="Google Shape;63;p14"/>
          <p:cNvSpPr txBox="1"/>
          <p:nvPr>
            <p:ph type="subTitle" idx="1"/>
          </p:nvPr>
        </p:nvSpPr>
        <p:spPr>
          <a:xfrm>
            <a:off x="4442100" y="730675"/>
            <a:ext cx="4701900" cy="46011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SzPts val="1700"/>
              <a:buNone/>
            </a:pPr>
            <a:r>
              <a:rPr lang="en-GB"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CONTENTS</a:t>
            </a:r>
            <a:endParaRPr sz="2500" b="1"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US" alt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Existing System</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and Hardware Requirements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UML Diagrams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 Description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Queries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54000" algn="l" rtl="0">
              <a:lnSpc>
                <a:spcPct val="40000"/>
              </a:lnSpc>
              <a:spcBef>
                <a:spcPts val="1100"/>
              </a:spcBef>
              <a:spcAft>
                <a:spcPts val="0"/>
              </a:spcAft>
              <a:buSzPts val="17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40000"/>
              </a:lnSpc>
              <a:spcBef>
                <a:spcPts val="1100"/>
              </a:spcBef>
              <a:spcAft>
                <a:spcPts val="0"/>
              </a:spcAft>
              <a:buSzPts val="18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4" name="Google Shape;64;p14"/>
          <p:cNvPicPr preferRelativeResize="0"/>
          <p:nvPr/>
        </p:nvPicPr>
        <p:blipFill rotWithShape="1">
          <a:blip r:embed="rId1"/>
          <a:srcRect b="10905"/>
          <a:stretch>
            <a:fillRect/>
          </a:stretch>
        </p:blipFill>
        <p:spPr>
          <a:xfrm>
            <a:off x="-295625" y="957713"/>
            <a:ext cx="4804826" cy="3073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32"/>
          <p:cNvSpPr txBox="1"/>
          <p:nvPr>
            <p:ph type="title" idx="4294967295"/>
          </p:nvPr>
        </p:nvSpPr>
        <p:spPr>
          <a:xfrm>
            <a:off x="339324" y="214950"/>
            <a:ext cx="8027400" cy="108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2" name="Google Shape;182;p32"/>
          <p:cNvSpPr txBox="1"/>
          <p:nvPr>
            <p:ph type="body" idx="4294967295"/>
          </p:nvPr>
        </p:nvSpPr>
        <p:spPr>
          <a:xfrm>
            <a:off x="138300" y="947600"/>
            <a:ext cx="8952000" cy="4064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r>
              <a:rPr lang="en-GB" sz="17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 k-means approach phase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involves</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in collaborative filtering method which  is used to improve recommendation accuracy and give accurate results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deep learning model we used is restricted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boltzmann</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technique which is  a neural network model , used to provide efficient way to capture latent features from large datasets, making them suitable for travel recommendation systems because of their ability to learn unique patterns in user-prefered interactions.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The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 phase involves in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Evaluating the performance of the recommendation system using metrics such as accuracy, precision, recall, and user engagement.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r>
              <a:rPr lang="en-GB" sz="17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final recommendation phase involves presenting personalized travel options to users based on their profiles and preferences, enabling them to make informed choices for their trips.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52175" y="67525"/>
            <a:ext cx="8520600" cy="5727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latin typeface="Times New Roman" panose="02020603050405020304"/>
                <a:ea typeface="Times New Roman" panose="02020603050405020304"/>
                <a:cs typeface="Times New Roman" panose="02020603050405020304"/>
                <a:sym typeface="Times New Roman" panose="02020603050405020304"/>
              </a:rPr>
              <a:t>DATASET(S)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8" name="Google Shape;188;p33"/>
          <p:cNvSpPr txBox="1"/>
          <p:nvPr>
            <p:ph type="body" idx="1"/>
          </p:nvPr>
        </p:nvSpPr>
        <p:spPr>
          <a:xfrm>
            <a:off x="52175" y="640225"/>
            <a:ext cx="4259400" cy="3928800"/>
          </a:xfrm>
          <a:prstGeom prst="rect">
            <a:avLst/>
          </a:prstGeom>
          <a:noFill/>
          <a:ln>
            <a:noFill/>
          </a:ln>
        </p:spPr>
        <p:txBody>
          <a:bodyPr spcFirstLastPara="1" wrap="square" lIns="0" tIns="34275" rIns="0" bIns="34275" anchor="t" anchorCtr="0">
            <a:noAutofit/>
          </a:bodyPr>
          <a:lstStyle/>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trained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The india tourism dataset: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samples:10,172</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tested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Recommender system for travel packages</a:t>
            </a:r>
            <a:endParaRPr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 9,234</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SzPts val="1400"/>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9" name="Google Shape;189;p33"/>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90" name="Google Shape;190;p33"/>
          <p:cNvPicPr preferRelativeResize="0"/>
          <p:nvPr/>
        </p:nvPicPr>
        <p:blipFill>
          <a:blip r:embed="rId1"/>
          <a:stretch>
            <a:fillRect/>
          </a:stretch>
        </p:blipFill>
        <p:spPr>
          <a:xfrm>
            <a:off x="4358575" y="137225"/>
            <a:ext cx="4565450" cy="2229625"/>
          </a:xfrm>
          <a:prstGeom prst="rect">
            <a:avLst/>
          </a:prstGeom>
          <a:noFill/>
          <a:ln>
            <a:noFill/>
          </a:ln>
        </p:spPr>
      </p:pic>
      <p:pic>
        <p:nvPicPr>
          <p:cNvPr id="191" name="Google Shape;191;p33"/>
          <p:cNvPicPr preferRelativeResize="0"/>
          <p:nvPr/>
        </p:nvPicPr>
        <p:blipFill>
          <a:blip r:embed="rId2"/>
          <a:stretch>
            <a:fillRect/>
          </a:stretch>
        </p:blipFill>
        <p:spPr>
          <a:xfrm>
            <a:off x="4311575" y="2614625"/>
            <a:ext cx="4659450" cy="234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92200" y="73400"/>
            <a:ext cx="85206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UML DIAGRAMS</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7" name="Google Shape;197;p34"/>
          <p:cNvSpPr txBox="1"/>
          <p:nvPr>
            <p:ph type="body" idx="1"/>
          </p:nvPr>
        </p:nvSpPr>
        <p:spPr>
          <a:xfrm>
            <a:off x="392200" y="730750"/>
            <a:ext cx="8520600" cy="42297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Unified Modeling Language (UML) diagrams are a standard way to visually represent the design of a system. UML diagrams can be used to model the static structure of a system, the dynamic behavior of a system, and the interactions between different parts of a system.</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It is a prominent visual modeling language used to create, visualize, specify, and record the behavior and structure of software systems and other systems.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engineers, system architects, and designers can develop visual models of systems with the help of a set of graphical notations provided by UML.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main method for illustrating various system components is using UML diagrams. The visual model provided by UML enables stakeholders to clearly and concisely discuss, assess, and comprehend different system components.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15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ACTIVITY DIAGRAM</a:t>
            </a:r>
            <a:br>
              <a:rPr lang="en-GB" sz="3520" b="1" u="sng">
                <a:latin typeface="Times New Roman" panose="02020603050405020304"/>
                <a:ea typeface="Times New Roman" panose="02020603050405020304"/>
                <a:cs typeface="Times New Roman" panose="02020603050405020304"/>
                <a:sym typeface="Times New Roman" panose="02020603050405020304"/>
              </a:rPr>
            </a:b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03" name="Google Shape;203;p35"/>
          <p:cNvSpPr txBox="1"/>
          <p:nvPr>
            <p:ph type="body" idx="1"/>
          </p:nvPr>
        </p:nvSpPr>
        <p:spPr>
          <a:xfrm>
            <a:off x="311700" y="975525"/>
            <a:ext cx="39999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An activity diagram is a type of UML diagram that shows the flow of activities in a system.</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10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(e.g., destination, dates, budget, and interests).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NLP to understand the user's input</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k-means clustering to group similar travel destinations together.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RBM to generate personalized travel recommendations for the user, based on their preferences and the k-means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presents the travel recommendations to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can filter the travel recommendations based on their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300"/>
              </a:spcBef>
              <a:spcAft>
                <a:spcPts val="110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4" name="Google Shape;204;p35"/>
          <p:cNvSpPr txBox="1"/>
          <p:nvPr>
            <p:ph type="body" idx="2"/>
          </p:nvPr>
        </p:nvSpPr>
        <p:spPr>
          <a:xfrm>
            <a:off x="5754225" y="1152475"/>
            <a:ext cx="307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05" name="Google Shape;205;p35"/>
          <p:cNvPicPr preferRelativeResize="0"/>
          <p:nvPr/>
        </p:nvPicPr>
        <p:blipFill>
          <a:blip r:embed="rId1"/>
          <a:stretch>
            <a:fillRect/>
          </a:stretch>
        </p:blipFill>
        <p:spPr>
          <a:xfrm>
            <a:off x="5147300" y="617113"/>
            <a:ext cx="3928400" cy="4133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217325" y="10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USE CASE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11" name="Google Shape;211;p36"/>
          <p:cNvSpPr txBox="1"/>
          <p:nvPr>
            <p:ph type="body" idx="1"/>
          </p:nvPr>
        </p:nvSpPr>
        <p:spPr>
          <a:xfrm>
            <a:off x="394275" y="863550"/>
            <a:ext cx="39999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A use case diagram is a type of UML diagram that shows the interactions between a system and its users.It is used to model the functional requirements of a system.</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110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Actors: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The user of the travel recommendation system.</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System: The travel recommendation system itself.</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Use Cases: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Search for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enters their travel preferences, such as budget, destination type, and activities, and the system generates a list of recommended destinations and itineraries.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View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can view the recommended destinations and itineraries in more detail, including information on flights, hotels, and activities.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220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36"/>
          <p:cNvSpPr txBox="1"/>
          <p:nvPr>
            <p:ph type="body" idx="2"/>
          </p:nvPr>
        </p:nvSpPr>
        <p:spPr>
          <a:xfrm>
            <a:off x="5044975" y="744650"/>
            <a:ext cx="3787200" cy="4159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13" name="Google Shape;213;p36"/>
          <p:cNvPicPr preferRelativeResize="0"/>
          <p:nvPr/>
        </p:nvPicPr>
        <p:blipFill>
          <a:blip r:embed="rId1"/>
          <a:stretch>
            <a:fillRect/>
          </a:stretch>
        </p:blipFill>
        <p:spPr>
          <a:xfrm>
            <a:off x="4902938" y="102925"/>
            <a:ext cx="4149277"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CLASS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19" name="Google Shape;219;p37"/>
          <p:cNvSpPr txBox="1"/>
          <p:nvPr>
            <p:ph type="body" idx="1"/>
          </p:nvPr>
        </p:nvSpPr>
        <p:spPr>
          <a:xfrm>
            <a:off x="86225" y="687400"/>
            <a:ext cx="4201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Class diagrams can be used to identify the different classes in a system and their relationships to each other. Class diagrams can be used to design the object-oriented model of a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SzPts val="1300"/>
              <a:buFont typeface="Times New Roman" panose="02020603050405020304"/>
              <a:buAutoNum type="arabicPeriod"/>
            </a:pPr>
            <a:r>
              <a:rPr lang="en-GB" sz="1300" b="1">
                <a:latin typeface="Times New Roman" panose="02020603050405020304"/>
                <a:ea typeface="Times New Roman" panose="02020603050405020304"/>
                <a:cs typeface="Times New Roman" panose="02020603050405020304"/>
                <a:sym typeface="Times New Roman" panose="02020603050405020304"/>
              </a:rPr>
              <a:t> </a:t>
            </a: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Classes: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This class represents a user of the travel recommendation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This class represents a travel destination.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This class creates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This class represents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Attributes: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name, email, travel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name, location,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hotels,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destination, itinerary, score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20" name="Google Shape;220;p37"/>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21" name="Google Shape;221;p37"/>
          <p:cNvPicPr preferRelativeResize="0"/>
          <p:nvPr/>
        </p:nvPicPr>
        <p:blipFill>
          <a:blip r:embed="rId1"/>
          <a:stretch>
            <a:fillRect/>
          </a:stretch>
        </p:blipFill>
        <p:spPr>
          <a:xfrm>
            <a:off x="4545363" y="142050"/>
            <a:ext cx="4573976"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111150" y="-153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27" name="Google Shape;227;p38"/>
          <p:cNvSpPr txBox="1"/>
          <p:nvPr>
            <p:ph type="body" idx="1"/>
          </p:nvPr>
        </p:nvSpPr>
        <p:spPr>
          <a:xfrm>
            <a:off x="111150" y="508375"/>
            <a:ext cx="42003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sequence diagram is a type of Unified Modeling Language (UML) diagram used to visualize the interactions and flow of messages between different components or objects in a system.</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LAYER)</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120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into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checks the database for recommendation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sends the travel recommendations to the user interface.</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rgbClr val="0E101A"/>
              </a:buClr>
              <a:buSzPts val="1400"/>
              <a:buFont typeface="Times New Roman" panose="02020603050405020304"/>
              <a:buAutoNum type="arabi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p38"/>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29" name="Google Shape;229;p38"/>
          <p:cNvPicPr preferRelativeResize="0"/>
          <p:nvPr/>
        </p:nvPicPr>
        <p:blipFill>
          <a:blip r:embed="rId1"/>
          <a:stretch>
            <a:fillRect/>
          </a:stretch>
        </p:blipFill>
        <p:spPr>
          <a:xfrm>
            <a:off x="4264250" y="614550"/>
            <a:ext cx="4728549" cy="4288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146550" y="55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800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235" name="Google Shape;235;p39"/>
          <p:cNvSpPr txBox="1"/>
          <p:nvPr>
            <p:ph type="body" idx="1"/>
          </p:nvPr>
        </p:nvSpPr>
        <p:spPr>
          <a:xfrm>
            <a:off x="86225" y="774975"/>
            <a:ext cx="4154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(DEVELOPER LAYER)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20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k-means clustering component to group similar travel destinations together.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RBM component to generate personalized travel recommendations for the user, based on their preferences and the k-means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NLP component to understand the user's feedback on the travel recommendations and improve them over time.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sends the travel recommendations to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36" name="Google Shape;236;p39"/>
          <p:cNvSpPr txBox="1"/>
          <p:nvPr>
            <p:ph type="body" idx="2"/>
          </p:nvPr>
        </p:nvSpPr>
        <p:spPr>
          <a:xfrm>
            <a:off x="4328175" y="1152475"/>
            <a:ext cx="4747500" cy="296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37" name="Google Shape;237;p39"/>
          <p:cNvPicPr preferRelativeResize="0"/>
          <p:nvPr/>
        </p:nvPicPr>
        <p:blipFill>
          <a:blip r:embed="rId1"/>
          <a:stretch>
            <a:fillRect/>
          </a:stretch>
        </p:blipFill>
        <p:spPr>
          <a:xfrm>
            <a:off x="4328175" y="1152575"/>
            <a:ext cx="4747374" cy="29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5750" y="-50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endParaRPr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243" name="Google Shape;243;p40"/>
          <p:cNvSpPr txBox="1"/>
          <p:nvPr>
            <p:ph type="body" idx="1"/>
          </p:nvPr>
        </p:nvSpPr>
        <p:spPr>
          <a:xfrm>
            <a:off x="75750" y="633425"/>
            <a:ext cx="896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In the design and development of a sophisticated travel recommendation system, several key modules are integrated to provide users with personalized and engaging travel suggestions. These modules work in tandem to process user inputs, organize destination data, and fine-tune recommendations. The modules we used in the system are: </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sz="16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Let's delve into the specific functionalities and roles of each module to better understand their contributions to the system.</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41"/>
          <p:cNvSpPr txBox="1"/>
          <p:nvPr>
            <p:ph type="title" idx="4294967295"/>
          </p:nvPr>
        </p:nvSpPr>
        <p:spPr>
          <a:xfrm>
            <a:off x="87575" y="-74075"/>
            <a:ext cx="8520600" cy="572700"/>
          </a:xfrm>
          <a:prstGeom prst="rect">
            <a:avLst/>
          </a:prstGeom>
        </p:spPr>
        <p:txBody>
          <a:bodyPr spcFirstLastPara="1" wrap="square" lIns="91425" tIns="91425" rIns="91425" bIns="91425" anchor="t" anchorCtr="0">
            <a:normAutofit fontScale="90000"/>
          </a:bodyPr>
          <a:lstStyle/>
          <a:p>
            <a:pPr marL="457200" lvl="0" indent="-320040" algn="l" rtl="0">
              <a:lnSpc>
                <a:spcPct val="115000"/>
              </a:lnSpc>
              <a:spcBef>
                <a:spcPts val="0"/>
              </a:spcBef>
              <a:spcAft>
                <a:spcPts val="0"/>
              </a:spcAft>
              <a:buClr>
                <a:schemeClr val="dk1"/>
              </a:buClr>
              <a:buSzPct val="100000"/>
              <a:buFont typeface="Times New Roman" panose="02020603050405020304"/>
              <a:buAutoNum type="arabicPeriod"/>
            </a:pPr>
            <a:r>
              <a:rPr lang="en-GB" sz="1600">
                <a:latin typeface="Times New Roman" panose="02020603050405020304"/>
                <a:ea typeface="Times New Roman" panose="02020603050405020304"/>
                <a:cs typeface="Times New Roman" panose="02020603050405020304"/>
                <a:sym typeface="Times New Roman" panose="02020603050405020304"/>
              </a:rPr>
              <a:t>Data Collection</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61000"/>
              <a:buFont typeface="Arial" panose="020B0604020202020204"/>
              <a:buNone/>
            </a:pPr>
            <a:endParaRPr sz="1800">
              <a:solidFill>
                <a:schemeClr val="dk2"/>
              </a:solidFill>
            </a:endParaRPr>
          </a:p>
          <a:p>
            <a:pPr marL="0" lvl="0" indent="0" algn="l" rtl="0">
              <a:spcBef>
                <a:spcPts val="1200"/>
              </a:spcBef>
              <a:spcAft>
                <a:spcPts val="0"/>
              </a:spcAft>
              <a:buNone/>
            </a:pPr>
          </a:p>
        </p:txBody>
      </p:sp>
      <p:sp>
        <p:nvSpPr>
          <p:cNvPr id="249" name="Google Shape;249;p41"/>
          <p:cNvSpPr txBox="1"/>
          <p:nvPr/>
        </p:nvSpPr>
        <p:spPr>
          <a:xfrm>
            <a:off x="292688" y="2024825"/>
            <a:ext cx="2996400" cy="2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0" name="Google Shape;250;p41"/>
          <p:cNvPicPr preferRelativeResize="0"/>
          <p:nvPr/>
        </p:nvPicPr>
        <p:blipFill>
          <a:blip r:embed="rId1"/>
          <a:stretch>
            <a:fillRect/>
          </a:stretch>
        </p:blipFill>
        <p:spPr>
          <a:xfrm>
            <a:off x="204188" y="426900"/>
            <a:ext cx="3173426" cy="1541550"/>
          </a:xfrm>
          <a:prstGeom prst="rect">
            <a:avLst/>
          </a:prstGeom>
          <a:noFill/>
          <a:ln>
            <a:noFill/>
          </a:ln>
        </p:spPr>
      </p:pic>
      <p:pic>
        <p:nvPicPr>
          <p:cNvPr id="251" name="Google Shape;251;p41"/>
          <p:cNvPicPr preferRelativeResize="0"/>
          <p:nvPr/>
        </p:nvPicPr>
        <p:blipFill>
          <a:blip r:embed="rId2"/>
          <a:stretch>
            <a:fillRect/>
          </a:stretch>
        </p:blipFill>
        <p:spPr>
          <a:xfrm>
            <a:off x="4583025" y="2320875"/>
            <a:ext cx="4131325" cy="2198550"/>
          </a:xfrm>
          <a:prstGeom prst="rect">
            <a:avLst/>
          </a:prstGeom>
          <a:noFill/>
          <a:ln>
            <a:noFill/>
          </a:ln>
        </p:spPr>
      </p:pic>
      <p:sp>
        <p:nvSpPr>
          <p:cNvPr id="252" name="Google Shape;252;p41"/>
          <p:cNvSpPr txBox="1"/>
          <p:nvPr/>
        </p:nvSpPr>
        <p:spPr>
          <a:xfrm>
            <a:off x="-3952000" y="30157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pic>
        <p:nvPicPr>
          <p:cNvPr id="253" name="Google Shape;253;p41"/>
          <p:cNvPicPr preferRelativeResize="0"/>
          <p:nvPr/>
        </p:nvPicPr>
        <p:blipFill rotWithShape="1">
          <a:blip r:embed="rId3"/>
          <a:srcRect r="31670"/>
          <a:stretch>
            <a:fillRect/>
          </a:stretch>
        </p:blipFill>
        <p:spPr>
          <a:xfrm>
            <a:off x="292700" y="2566475"/>
            <a:ext cx="3993251" cy="170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8" name="Shape 68"/>
        <p:cNvGrpSpPr/>
        <p:nvPr/>
      </p:nvGrpSpPr>
      <p:grpSpPr>
        <a:xfrm>
          <a:off x="0" y="0"/>
          <a:ext cx="0" cy="0"/>
          <a:chOff x="0" y="0"/>
          <a:chExt cx="0" cy="0"/>
        </a:xfrm>
      </p:grpSpPr>
      <p:sp>
        <p:nvSpPr>
          <p:cNvPr id="69" name="Google Shape;69;p15"/>
          <p:cNvSpPr txBox="1"/>
          <p:nvPr>
            <p:ph type="title" idx="4294967295"/>
          </p:nvPr>
        </p:nvSpPr>
        <p:spPr>
          <a:xfrm>
            <a:off x="272450" y="-74225"/>
            <a:ext cx="8071500" cy="7053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0" name="Google Shape;70;p15"/>
          <p:cNvSpPr txBox="1"/>
          <p:nvPr>
            <p:ph type="body" idx="4294967295"/>
          </p:nvPr>
        </p:nvSpPr>
        <p:spPr>
          <a:xfrm>
            <a:off x="124900" y="865975"/>
            <a:ext cx="8880900" cy="3925800"/>
          </a:xfrm>
          <a:prstGeom prst="rect">
            <a:avLst/>
          </a:prstGeom>
          <a:noFill/>
          <a:ln>
            <a:noFill/>
          </a:ln>
        </p:spPr>
        <p:txBody>
          <a:bodyPr spcFirstLastPara="1" wrap="square" lIns="0" tIns="34275" rIns="0" bIns="34275" anchor="t" anchorCtr="0">
            <a:noAutofit/>
          </a:bodyPr>
          <a:lstStyle/>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 project aims to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an innovative travel information and planning website that</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users with personalised recommendations and resources for seamless travel experiences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By leveraging advanced location-based services and interactive features, Wandergram offers an extensive collection of destination information, travel guides, points of interest, and nearby cafes, restaurants, and hangout spots.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To begin with, we're using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estricted Boltzmann machines (RBMs)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to better understand and promote attractions while taking user preferences and behaviour into account. We also use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distributed collaborative filtering, (K-means)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for restaurant recommendations,  suggest accommodations and provide a comprehensive restaurant recommendation system, respectively.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We have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incorporated a chatbot</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that serves as a virtual travel assistant for the Wandergram project. Wandergram emerges as a pioneering companion, revolutionising the way we plan and savour our journeys and ensuring that each trip is a masterpiece of personalised exploration and discovery.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0000"/>
              </a:lnSpc>
              <a:spcBef>
                <a:spcPts val="120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42"/>
          <p:cNvSpPr txBox="1"/>
          <p:nvPr>
            <p:ph type="body" idx="1"/>
          </p:nvPr>
        </p:nvSpPr>
        <p:spPr>
          <a:xfrm>
            <a:off x="117975" y="82375"/>
            <a:ext cx="6306000" cy="497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(Natural Language Processing) Module- Data preprocessing </a:t>
            </a:r>
            <a:endParaRPr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of a travel recommendation system is responsible for extracting information from user reviews and other travel content, such as blog posts, articles, and social media posts. This information can then be used to better understand the user's preferences and to generate more personalized recommendations.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typically works in the following steps: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Clr>
                <a:srgbClr val="0E101A"/>
              </a:buClr>
              <a:buSzPts val="1400"/>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Preprocessing:</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first preprocesses the text by removing punctuation, special characters, and stop words. </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Clr>
                <a:srgbClr val="0E101A"/>
              </a:buClr>
              <a:buSzPts val="1400"/>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Tokenization:</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tokenizes the text by splitting it into individual words or phrases.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Clr>
                <a:srgbClr val="0E101A"/>
              </a:buClr>
              <a:buSzPts val="1400"/>
              <a:buFont typeface="Times New Roman" panose="02020603050405020304"/>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in travel recommendation systems helps identify the root words of user preferences and travel experiences, which can be used to generate more personalized recommendations.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Clr>
                <a:srgbClr val="0E101A"/>
              </a:buClr>
              <a:buSzPts val="1400"/>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Feature extraction:</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extracts features from the text. These features can be anything relevant to the travel domain, such as the user's travel interests, budget, and destination preferences.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Clr>
                <a:srgbClr val="0E101A"/>
              </a:buClr>
              <a:buSzPts val="1400"/>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generation:</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can then use the extracted features results to generate personalized recommendations for the user.</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120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9" name="Google Shape;259;p42"/>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60" name="Google Shape;260;p42"/>
          <p:cNvPicPr preferRelativeResize="0"/>
          <p:nvPr/>
        </p:nvPicPr>
        <p:blipFill>
          <a:blip r:embed="rId1"/>
          <a:stretch>
            <a:fillRect/>
          </a:stretch>
        </p:blipFill>
        <p:spPr>
          <a:xfrm>
            <a:off x="6763350" y="0"/>
            <a:ext cx="2227301"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43"/>
          <p:cNvSpPr txBox="1"/>
          <p:nvPr/>
        </p:nvSpPr>
        <p:spPr>
          <a:xfrm>
            <a:off x="709125" y="225375"/>
            <a:ext cx="3421200" cy="2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NLP Analysis</a:t>
            </a:r>
            <a:endPar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6" name="Google Shape;266;p43"/>
          <p:cNvSpPr txBox="1"/>
          <p:nvPr/>
        </p:nvSpPr>
        <p:spPr>
          <a:xfrm>
            <a:off x="121625" y="2673600"/>
            <a:ext cx="3102600" cy="2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5.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7" name="Google Shape;267;p43"/>
          <p:cNvSpPr txBox="1"/>
          <p:nvPr/>
        </p:nvSpPr>
        <p:spPr>
          <a:xfrm>
            <a:off x="5017375" y="149025"/>
            <a:ext cx="31971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p>
        </p:txBody>
      </p:sp>
      <p:pic>
        <p:nvPicPr>
          <p:cNvPr id="268" name="Google Shape;268;p43"/>
          <p:cNvPicPr preferRelativeResize="0"/>
          <p:nvPr/>
        </p:nvPicPr>
        <p:blipFill>
          <a:blip r:embed="rId1"/>
          <a:stretch>
            <a:fillRect/>
          </a:stretch>
        </p:blipFill>
        <p:spPr>
          <a:xfrm>
            <a:off x="121625" y="659438"/>
            <a:ext cx="4371975" cy="1905000"/>
          </a:xfrm>
          <a:prstGeom prst="rect">
            <a:avLst/>
          </a:prstGeom>
          <a:noFill/>
          <a:ln>
            <a:noFill/>
          </a:ln>
        </p:spPr>
      </p:pic>
      <p:pic>
        <p:nvPicPr>
          <p:cNvPr id="269" name="Google Shape;269;p43"/>
          <p:cNvPicPr preferRelativeResize="0"/>
          <p:nvPr/>
        </p:nvPicPr>
        <p:blipFill>
          <a:blip r:embed="rId2"/>
          <a:stretch>
            <a:fillRect/>
          </a:stretch>
        </p:blipFill>
        <p:spPr>
          <a:xfrm>
            <a:off x="228600" y="3049500"/>
            <a:ext cx="4534649" cy="1941600"/>
          </a:xfrm>
          <a:prstGeom prst="rect">
            <a:avLst/>
          </a:prstGeom>
          <a:noFill/>
          <a:ln>
            <a:noFill/>
          </a:ln>
        </p:spPr>
      </p:pic>
      <p:pic>
        <p:nvPicPr>
          <p:cNvPr id="270" name="Google Shape;270;p43"/>
          <p:cNvPicPr preferRelativeResize="0"/>
          <p:nvPr/>
        </p:nvPicPr>
        <p:blipFill>
          <a:blip r:embed="rId3"/>
          <a:stretch>
            <a:fillRect/>
          </a:stretch>
        </p:blipFill>
        <p:spPr>
          <a:xfrm>
            <a:off x="5019960" y="2564448"/>
            <a:ext cx="3679225" cy="2539700"/>
          </a:xfrm>
          <a:prstGeom prst="rect">
            <a:avLst/>
          </a:prstGeom>
          <a:noFill/>
          <a:ln>
            <a:noFill/>
          </a:ln>
        </p:spPr>
      </p:pic>
      <p:pic>
        <p:nvPicPr>
          <p:cNvPr id="271" name="Google Shape;271;p43"/>
          <p:cNvPicPr preferRelativeResize="0"/>
          <p:nvPr/>
        </p:nvPicPr>
        <p:blipFill>
          <a:blip r:embed="rId4"/>
          <a:stretch>
            <a:fillRect/>
          </a:stretch>
        </p:blipFill>
        <p:spPr>
          <a:xfrm>
            <a:off x="4763238" y="149025"/>
            <a:ext cx="4192650" cy="2142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44"/>
          <p:cNvSpPr txBox="1"/>
          <p:nvPr>
            <p:ph type="body" idx="1"/>
          </p:nvPr>
        </p:nvSpPr>
        <p:spPr>
          <a:xfrm>
            <a:off x="111150" y="-52525"/>
            <a:ext cx="4505100" cy="5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K-means Clustering Module</a:t>
            </a:r>
            <a:endParaRPr sz="16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K-Means Clustering is an unsupervised learning algorithm that is used to solve the clustering problems in machine learning or data science. It is an iterative algorithm that divides the unlabeled dataset into k different clusters in such a way that each dataset belongs only one group that has similar properties.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working of the K-Means algorithm is explained in the below steps: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Step-1:</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the number K to decide the number of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Step-2:</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random K points or centroids. (It can be other from the input dataset).</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Step-3:</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Assign each data point to their closest centroid, which will form the predefined K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Step-4:</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Calculate the variance and place a new centroid of each cluster.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Step-5:</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Repeat the third steps, which means reassign each datapoint to the new closest centroid of each cluster.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Step-6:</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If any reassignment occurs, then go to step-4 else go to FINISH.</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Step-7</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model is ready.</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7" name="Google Shape;277;p44"/>
          <p:cNvSpPr txBox="1"/>
          <p:nvPr>
            <p:ph type="body" idx="2"/>
          </p:nvPr>
        </p:nvSpPr>
        <p:spPr>
          <a:xfrm>
            <a:off x="4616250" y="657000"/>
            <a:ext cx="4435800" cy="424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78" name="Google Shape;278;p44"/>
          <p:cNvPicPr preferRelativeResize="0"/>
          <p:nvPr/>
        </p:nvPicPr>
        <p:blipFill>
          <a:blip r:embed="rId1"/>
          <a:stretch>
            <a:fillRect/>
          </a:stretch>
        </p:blipFill>
        <p:spPr>
          <a:xfrm>
            <a:off x="4768650" y="633425"/>
            <a:ext cx="4435800" cy="309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45"/>
          <p:cNvSpPr txBox="1"/>
          <p:nvPr/>
        </p:nvSpPr>
        <p:spPr>
          <a:xfrm>
            <a:off x="0" y="0"/>
            <a:ext cx="3955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6. Deep learning models-  RBM</a:t>
            </a:r>
            <a:endParaRPr>
              <a:solidFill>
                <a:schemeClr val="dk1"/>
              </a:solidFill>
            </a:endParaRPr>
          </a:p>
        </p:txBody>
      </p:sp>
      <p:pic>
        <p:nvPicPr>
          <p:cNvPr id="284" name="Google Shape;284;p45"/>
          <p:cNvPicPr preferRelativeResize="0"/>
          <p:nvPr/>
        </p:nvPicPr>
        <p:blipFill>
          <a:blip r:embed="rId1"/>
          <a:stretch>
            <a:fillRect/>
          </a:stretch>
        </p:blipFill>
        <p:spPr>
          <a:xfrm>
            <a:off x="152275" y="541475"/>
            <a:ext cx="4051100" cy="1813575"/>
          </a:xfrm>
          <a:prstGeom prst="rect">
            <a:avLst/>
          </a:prstGeom>
          <a:noFill/>
          <a:ln>
            <a:noFill/>
          </a:ln>
        </p:spPr>
      </p:pic>
      <p:pic>
        <p:nvPicPr>
          <p:cNvPr id="285" name="Google Shape;285;p45"/>
          <p:cNvPicPr preferRelativeResize="0"/>
          <p:nvPr/>
        </p:nvPicPr>
        <p:blipFill>
          <a:blip r:embed="rId2"/>
          <a:stretch>
            <a:fillRect/>
          </a:stretch>
        </p:blipFill>
        <p:spPr>
          <a:xfrm>
            <a:off x="4582025" y="686263"/>
            <a:ext cx="4110100" cy="1524000"/>
          </a:xfrm>
          <a:prstGeom prst="rect">
            <a:avLst/>
          </a:prstGeom>
          <a:noFill/>
          <a:ln>
            <a:noFill/>
          </a:ln>
        </p:spPr>
      </p:pic>
      <p:pic>
        <p:nvPicPr>
          <p:cNvPr id="286" name="Google Shape;286;p45"/>
          <p:cNvPicPr preferRelativeResize="0"/>
          <p:nvPr/>
        </p:nvPicPr>
        <p:blipFill>
          <a:blip r:embed="rId3"/>
          <a:stretch>
            <a:fillRect/>
          </a:stretch>
        </p:blipFill>
        <p:spPr>
          <a:xfrm>
            <a:off x="152275" y="2992100"/>
            <a:ext cx="3414075" cy="2029100"/>
          </a:xfrm>
          <a:prstGeom prst="rect">
            <a:avLst/>
          </a:prstGeom>
          <a:noFill/>
          <a:ln>
            <a:noFill/>
          </a:ln>
        </p:spPr>
      </p:pic>
      <p:sp>
        <p:nvSpPr>
          <p:cNvPr id="287" name="Google Shape;287;p45"/>
          <p:cNvSpPr txBox="1"/>
          <p:nvPr/>
        </p:nvSpPr>
        <p:spPr>
          <a:xfrm>
            <a:off x="152275" y="2442725"/>
            <a:ext cx="5207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7. Evaluation and Testing </a:t>
            </a:r>
            <a:endParaRPr>
              <a:solidFill>
                <a:schemeClr val="dk1"/>
              </a:solidFill>
            </a:endParaRPr>
          </a:p>
        </p:txBody>
      </p:sp>
      <p:sp>
        <p:nvSpPr>
          <p:cNvPr id="288" name="Google Shape;288;p45"/>
          <p:cNvSpPr txBox="1"/>
          <p:nvPr/>
        </p:nvSpPr>
        <p:spPr>
          <a:xfrm>
            <a:off x="4356725" y="2340900"/>
            <a:ext cx="4235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pic>
        <p:nvPicPr>
          <p:cNvPr id="289" name="Google Shape;289;p45"/>
          <p:cNvPicPr preferRelativeResize="0"/>
          <p:nvPr/>
        </p:nvPicPr>
        <p:blipFill>
          <a:blip r:embed="rId4"/>
          <a:stretch>
            <a:fillRect/>
          </a:stretch>
        </p:blipFill>
        <p:spPr>
          <a:xfrm>
            <a:off x="5007800" y="2526988"/>
            <a:ext cx="3389400" cy="214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46"/>
          <p:cNvSpPr txBox="1"/>
          <p:nvPr>
            <p:ph type="body" idx="1"/>
          </p:nvPr>
        </p:nvSpPr>
        <p:spPr>
          <a:xfrm>
            <a:off x="0" y="0"/>
            <a:ext cx="6309900" cy="50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rgbClr val="0E101A"/>
                </a:solidFill>
                <a:latin typeface="Times New Roman" panose="02020603050405020304"/>
                <a:ea typeface="Times New Roman" panose="02020603050405020304"/>
                <a:cs typeface="Times New Roman" panose="02020603050405020304"/>
                <a:sym typeface="Times New Roman" panose="02020603050405020304"/>
              </a:rPr>
              <a:t> RBM (Restricted Boltzmann Machine) Module. </a:t>
            </a:r>
            <a:endParaRPr sz="19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RBMs are a type of artificial neural network that is used for unsupervised learning. They are a type of generative model that is capable of learning a probability distribution over a set of input data. RBMs have two layers: a visible layer and a hidden layer. The visible layer represents the input data, while the hidden layer represents a set of features that are learned by the network.</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RBMs work in two phases: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rgbClr val="0E101A"/>
              </a:buClr>
              <a:buSzPts val="1400"/>
              <a:buFont typeface="Times New Roman" panose="02020603050405020304"/>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forward pass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In this phase, the RBM takes the input data and uses the weights and biases between the visible and hidden layers to activate the hidden layer. This process identifies the positive and negative associations between the visible and hidden units.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rgbClr val="0E101A"/>
              </a:buClr>
              <a:buSzPts val="1400"/>
              <a:buFont typeface="Times New Roman" panose="02020603050405020304"/>
              <a:buAutoNum type="arabi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backward pass: </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Since RBMs do not have an output layer, they reconstruct the input data using the activated hidden units. This process is called backtracking. The error between the reconstructed input and the actual input is then used to adjust the weights between the visible and hidden layers.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After these two phases are complete, the RBM has learned a pattern that is responsible for activating the hidden neurons. This pattern can then be used to generate new data or to recommend items to users.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a:solidFill>
                <a:srgbClr val="E3E3E3"/>
              </a:solidFill>
              <a:highlight>
                <a:srgbClr val="131314"/>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296" name="Google Shape;296;p46"/>
          <p:cNvPicPr preferRelativeResize="0"/>
          <p:nvPr/>
        </p:nvPicPr>
        <p:blipFill>
          <a:blip r:embed="rId1"/>
          <a:stretch>
            <a:fillRect/>
          </a:stretch>
        </p:blipFill>
        <p:spPr>
          <a:xfrm>
            <a:off x="6155460" y="554920"/>
            <a:ext cx="2887275" cy="354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p47"/>
          <p:cNvSpPr txBox="1"/>
          <p:nvPr/>
        </p:nvSpPr>
        <p:spPr>
          <a:xfrm>
            <a:off x="0" y="12977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8. Final Recommendation </a:t>
            </a:r>
            <a:endParaRPr>
              <a:solidFill>
                <a:schemeClr val="dk1"/>
              </a:solidFill>
            </a:endParaRPr>
          </a:p>
        </p:txBody>
      </p:sp>
      <p:pic>
        <p:nvPicPr>
          <p:cNvPr id="302" name="Google Shape;302;p47"/>
          <p:cNvPicPr preferRelativeResize="0"/>
          <p:nvPr/>
        </p:nvPicPr>
        <p:blipFill>
          <a:blip r:embed="rId1"/>
          <a:stretch>
            <a:fillRect/>
          </a:stretch>
        </p:blipFill>
        <p:spPr>
          <a:xfrm>
            <a:off x="368750" y="591475"/>
            <a:ext cx="7833824" cy="3214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639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08" name="Google Shape;308;p48"/>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09" name="Google Shape;309;p48"/>
          <p:cNvPicPr preferRelativeResize="0"/>
          <p:nvPr/>
        </p:nvPicPr>
        <p:blipFill>
          <a:blip r:embed="rId1"/>
          <a:stretch>
            <a:fillRect/>
          </a:stretch>
        </p:blipFill>
        <p:spPr>
          <a:xfrm>
            <a:off x="63975" y="672200"/>
            <a:ext cx="4587699" cy="2304362"/>
          </a:xfrm>
          <a:prstGeom prst="rect">
            <a:avLst/>
          </a:prstGeom>
          <a:noFill/>
          <a:ln>
            <a:noFill/>
          </a:ln>
        </p:spPr>
      </p:pic>
      <p:pic>
        <p:nvPicPr>
          <p:cNvPr id="310" name="Google Shape;310;p48"/>
          <p:cNvPicPr preferRelativeResize="0"/>
          <p:nvPr/>
        </p:nvPicPr>
        <p:blipFill>
          <a:blip r:embed="rId2"/>
          <a:stretch>
            <a:fillRect/>
          </a:stretch>
        </p:blipFill>
        <p:spPr>
          <a:xfrm>
            <a:off x="4728050" y="368350"/>
            <a:ext cx="4294202" cy="2608203"/>
          </a:xfrm>
          <a:prstGeom prst="rect">
            <a:avLst/>
          </a:prstGeom>
          <a:noFill/>
          <a:ln>
            <a:noFill/>
          </a:ln>
        </p:spPr>
      </p:pic>
      <p:pic>
        <p:nvPicPr>
          <p:cNvPr id="311" name="Google Shape;311;p48"/>
          <p:cNvPicPr preferRelativeResize="0"/>
          <p:nvPr/>
        </p:nvPicPr>
        <p:blipFill>
          <a:blip r:embed="rId3"/>
          <a:stretch>
            <a:fillRect/>
          </a:stretch>
        </p:blipFill>
        <p:spPr>
          <a:xfrm>
            <a:off x="1616513" y="3076050"/>
            <a:ext cx="5415525" cy="197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17" name="Google Shape;317;p49"/>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18" name="Google Shape;318;p49"/>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19" name="Google Shape;319;p49"/>
          <p:cNvPicPr preferRelativeResize="0"/>
          <p:nvPr/>
        </p:nvPicPr>
        <p:blipFill rotWithShape="1">
          <a:blip r:embed="rId1"/>
          <a:srcRect t="-3371" b="-2314"/>
          <a:stretch>
            <a:fillRect/>
          </a:stretch>
        </p:blipFill>
        <p:spPr>
          <a:xfrm>
            <a:off x="111150" y="912875"/>
            <a:ext cx="4575901" cy="3416401"/>
          </a:xfrm>
          <a:prstGeom prst="rect">
            <a:avLst/>
          </a:prstGeom>
          <a:noFill/>
          <a:ln w="9525" cap="flat" cmpd="sng">
            <a:solidFill>
              <a:schemeClr val="dk2"/>
            </a:solidFill>
            <a:prstDash val="solid"/>
            <a:round/>
            <a:headEnd type="none" w="sm" len="sm"/>
            <a:tailEnd type="none" w="sm" len="sm"/>
          </a:ln>
        </p:spPr>
      </p:pic>
      <p:pic>
        <p:nvPicPr>
          <p:cNvPr id="320" name="Google Shape;320;p49"/>
          <p:cNvPicPr preferRelativeResize="0"/>
          <p:nvPr/>
        </p:nvPicPr>
        <p:blipFill>
          <a:blip r:embed="rId2"/>
          <a:stretch>
            <a:fillRect/>
          </a:stretch>
        </p:blipFill>
        <p:spPr>
          <a:xfrm>
            <a:off x="4832400" y="105575"/>
            <a:ext cx="3808099" cy="2060750"/>
          </a:xfrm>
          <a:prstGeom prst="rect">
            <a:avLst/>
          </a:prstGeom>
          <a:noFill/>
          <a:ln w="9525" cap="flat" cmpd="sng">
            <a:solidFill>
              <a:schemeClr val="dk2"/>
            </a:solidFill>
            <a:prstDash val="solid"/>
            <a:round/>
            <a:headEnd type="none" w="sm" len="sm"/>
            <a:tailEnd type="none" w="sm" len="sm"/>
          </a:ln>
        </p:spPr>
      </p:pic>
      <p:pic>
        <p:nvPicPr>
          <p:cNvPr id="321" name="Google Shape;321;p49"/>
          <p:cNvPicPr preferRelativeResize="0"/>
          <p:nvPr/>
        </p:nvPicPr>
        <p:blipFill>
          <a:blip r:embed="rId3"/>
          <a:stretch>
            <a:fillRect/>
          </a:stretch>
        </p:blipFill>
        <p:spPr>
          <a:xfrm>
            <a:off x="4832400" y="2323400"/>
            <a:ext cx="3808099" cy="2060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27" name="Google Shape;327;p50"/>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28" name="Google Shape;328;p50"/>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29" name="Google Shape;329;p50"/>
          <p:cNvPicPr preferRelativeResize="0"/>
          <p:nvPr/>
        </p:nvPicPr>
        <p:blipFill>
          <a:blip r:embed="rId1"/>
          <a:stretch>
            <a:fillRect/>
          </a:stretch>
        </p:blipFill>
        <p:spPr>
          <a:xfrm>
            <a:off x="111150" y="625250"/>
            <a:ext cx="3018700" cy="3794275"/>
          </a:xfrm>
          <a:prstGeom prst="rect">
            <a:avLst/>
          </a:prstGeom>
          <a:noFill/>
          <a:ln>
            <a:noFill/>
          </a:ln>
        </p:spPr>
      </p:pic>
      <p:pic>
        <p:nvPicPr>
          <p:cNvPr id="330" name="Google Shape;330;p50"/>
          <p:cNvPicPr preferRelativeResize="0"/>
          <p:nvPr/>
        </p:nvPicPr>
        <p:blipFill>
          <a:blip r:embed="rId2"/>
          <a:stretch>
            <a:fillRect/>
          </a:stretch>
        </p:blipFill>
        <p:spPr>
          <a:xfrm>
            <a:off x="3129850" y="137300"/>
            <a:ext cx="5980224" cy="2241450"/>
          </a:xfrm>
          <a:prstGeom prst="rect">
            <a:avLst/>
          </a:prstGeom>
          <a:noFill/>
          <a:ln>
            <a:noFill/>
          </a:ln>
        </p:spPr>
      </p:pic>
      <p:pic>
        <p:nvPicPr>
          <p:cNvPr id="331" name="Google Shape;331;p50"/>
          <p:cNvPicPr preferRelativeResize="0"/>
          <p:nvPr/>
        </p:nvPicPr>
        <p:blipFill>
          <a:blip r:embed="rId3"/>
          <a:stretch>
            <a:fillRect/>
          </a:stretch>
        </p:blipFill>
        <p:spPr>
          <a:xfrm>
            <a:off x="3403250" y="2473025"/>
            <a:ext cx="5613350" cy="2430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240925" y="17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1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337" name="Google Shape;337;p51"/>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sp>
        <p:nvSpPr>
          <p:cNvPr id="338" name="Google Shape;338;p51"/>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39" name="Google Shape;339;p51"/>
          <p:cNvPicPr preferRelativeResize="0"/>
          <p:nvPr/>
        </p:nvPicPr>
        <p:blipFill>
          <a:blip r:embed="rId1"/>
          <a:stretch>
            <a:fillRect/>
          </a:stretch>
        </p:blipFill>
        <p:spPr>
          <a:xfrm>
            <a:off x="160375" y="1073030"/>
            <a:ext cx="4151226" cy="3416400"/>
          </a:xfrm>
          <a:prstGeom prst="rect">
            <a:avLst/>
          </a:prstGeom>
          <a:noFill/>
          <a:ln>
            <a:noFill/>
          </a:ln>
        </p:spPr>
      </p:pic>
      <p:pic>
        <p:nvPicPr>
          <p:cNvPr id="340" name="Google Shape;340;p51"/>
          <p:cNvPicPr preferRelativeResize="0"/>
          <p:nvPr/>
        </p:nvPicPr>
        <p:blipFill>
          <a:blip r:embed="rId2"/>
          <a:stretch>
            <a:fillRect/>
          </a:stretch>
        </p:blipFill>
        <p:spPr>
          <a:xfrm>
            <a:off x="4486500" y="1017725"/>
            <a:ext cx="4558624"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2760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EXISTING </a:t>
            </a:r>
            <a:r>
              <a:rPr lang="en-GB" sz="3500" b="1" u="sng">
                <a:latin typeface="Times New Roman" panose="02020603050405020304"/>
                <a:ea typeface="Times New Roman" panose="02020603050405020304"/>
                <a:cs typeface="Times New Roman" panose="02020603050405020304"/>
                <a:sym typeface="Times New Roman" panose="02020603050405020304"/>
              </a:rPr>
              <a:t>SYSTEM</a:t>
            </a:r>
            <a:endParaRPr sz="3500"/>
          </a:p>
        </p:txBody>
      </p:sp>
      <p:sp>
        <p:nvSpPr>
          <p:cNvPr id="76" name="Google Shape;76;p16"/>
          <p:cNvSpPr txBox="1"/>
          <p:nvPr>
            <p:ph type="body" idx="1"/>
          </p:nvPr>
        </p:nvSpPr>
        <p:spPr>
          <a:xfrm>
            <a:off x="272525" y="1054950"/>
            <a:ext cx="8843400" cy="3416400"/>
          </a:xfrm>
          <a:prstGeom prst="rect">
            <a:avLst/>
          </a:prstGeom>
        </p:spPr>
        <p:txBody>
          <a:bodyPr spcFirstLastPara="1" wrap="square" lIns="91425" tIns="91425" rIns="91425" bIns="91425" anchor="t" anchorCtr="0">
            <a:normAutofit/>
          </a:bodyPr>
          <a:lstStyle/>
          <a:p>
            <a:pPr marL="0" lvl="0" indent="457200" algn="just" rtl="0">
              <a:lnSpc>
                <a:spcPct val="200000"/>
              </a:lnSpc>
              <a:spcBef>
                <a:spcPts val="0"/>
              </a:spcBef>
              <a:spcAft>
                <a:spcPts val="120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The existing travel information platforms often focus solely on booking services,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overlooking the need for personalized recommendations.</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These traditional approaches lack comprehensive destination information and interactive features, limiting users' ability to explore travel options beyond booking. As a result, travelers face challenges in discovering suitable cafes, restaurants, and hangout spots during their trips, affecting their overall travel experiences. </a:t>
            </a: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The existing system uses a (decision tree algorithm )content-based filtering . </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5" name="Google Shape;345;p52"/>
          <p:cNvSpPr txBox="1"/>
          <p:nvPr>
            <p:ph type="title" idx="4294967295"/>
          </p:nvPr>
        </p:nvSpPr>
        <p:spPr>
          <a:xfrm>
            <a:off x="232100" y="102525"/>
            <a:ext cx="58941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CONCLUSION</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46" name="Google Shape;346;p52"/>
          <p:cNvSpPr txBox="1"/>
          <p:nvPr>
            <p:ph type="body" idx="4294967295"/>
          </p:nvPr>
        </p:nvSpPr>
        <p:spPr>
          <a:xfrm>
            <a:off x="97350" y="799800"/>
            <a:ext cx="8949300" cy="3543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 conclusion, the Wandergram project is an innovative travel information and planning website that redefines the way we explore the world. Leveraging advanced technologies like Restricted Boltzmann Machines (RBMs), Distributed Collaborative Filtering, K-Means . Wandergram offers personalized recommendations for attractions, restaurants, accommodations, and more.This platform goes beyond conventional travel resources by providing interactive maps, location-based services, and an intelligent chatbot, serving as a virtual travel assistant. Wandergram's user-friendly interface and intuitive search options make it easy for travelers to access destination information, plan itineraries, and discover local gems. Travelers can explore their destinations efficiently, whether they're seasoned adventurers or first-time explorers. Wandergram is not just a website; it's a transformative companion that ensures each trip is a masterpiece of personalized exploration and discovery.</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50" name="Shape 350"/>
        <p:cNvGrpSpPr/>
        <p:nvPr/>
      </p:nvGrpSpPr>
      <p:grpSpPr>
        <a:xfrm>
          <a:off x="0" y="0"/>
          <a:ext cx="0" cy="0"/>
          <a:chOff x="0" y="0"/>
          <a:chExt cx="0" cy="0"/>
        </a:xfrm>
      </p:grpSpPr>
      <p:sp>
        <p:nvSpPr>
          <p:cNvPr id="351" name="Google Shape;351;p53"/>
          <p:cNvSpPr txBox="1"/>
          <p:nvPr>
            <p:ph type="title" idx="4294967295"/>
          </p:nvPr>
        </p:nvSpPr>
        <p:spPr>
          <a:xfrm>
            <a:off x="88350" y="3"/>
            <a:ext cx="8488800" cy="6873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2" name="Google Shape;352;p53"/>
          <p:cNvSpPr txBox="1"/>
          <p:nvPr>
            <p:ph type="body" idx="4294967295"/>
          </p:nvPr>
        </p:nvSpPr>
        <p:spPr>
          <a:xfrm>
            <a:off x="147000" y="843075"/>
            <a:ext cx="8850000" cy="4119000"/>
          </a:xfrm>
          <a:prstGeom prst="rect">
            <a:avLst/>
          </a:prstGeom>
          <a:noFill/>
          <a:ln>
            <a:noFill/>
          </a:ln>
          <a:effectLst>
            <a:outerShdw dist="19050" algn="bl" rotWithShape="0">
              <a:srgbClr val="000000">
                <a:alpha val="0"/>
              </a:srgbClr>
            </a:outerShdw>
            <a:reflection stA="0" dist="38100" dir="5400000" fadeDir="5400012" sy="-100000" algn="bl" rotWithShape="0"/>
          </a:effectLst>
        </p:spPr>
        <p:txBody>
          <a:bodyPr spcFirstLastPara="1" wrap="square" lIns="0" tIns="34275" rIns="0" bIns="34275" anchor="t" anchorCtr="0">
            <a:noAutofit/>
          </a:bodyPr>
          <a:lstStyle/>
          <a:p>
            <a:pPr marL="457200" lvl="0" indent="-330200" algn="just"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Logesh Ravi, Subramaniyaswamy Vairavasundaram,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 Collaborative Location Based Travel Recommendation System through Enhanced Rating Prediction for the Group of Users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Computational Intelligence and Neuroscience, vol. 2016, Article ID 1291358, 28 pages, 2016.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Shini Renjith , Anjali CA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Travel Recommender Model Based on Content-based Prediction and Collaborative Recommendation”International Journal of Computer Science and Mobile Computing,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ICMIC 13</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December- 2016, pg. 66-73</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Attraction Recommendation System for Tourists Through Check-In Data “K. KESORN , W. JURAPHANTHONG, AND A. SALAIWARAKUL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Roopesh L , Tulasi,”A Survey of Travel Recommender System” Vol.-6, Issue-9, Sep 2018 E-ISSN: 2347-2693</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Batet, M., Moreno, A., Sánchez, D., Isern, D., Valls, A.: Turist@: Agent-based personalised recommendation of touristic activities. Expert Syst. Appl. 39, 7319–7329 (2016)</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spcBef>
                <a:spcPts val="120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56" name="Shape 356"/>
        <p:cNvGrpSpPr/>
        <p:nvPr/>
      </p:nvGrpSpPr>
      <p:grpSpPr>
        <a:xfrm>
          <a:off x="0" y="0"/>
          <a:ext cx="0" cy="0"/>
          <a:chOff x="0" y="0"/>
          <a:chExt cx="0" cy="0"/>
        </a:xfrm>
      </p:grpSpPr>
      <p:sp>
        <p:nvSpPr>
          <p:cNvPr id="357" name="Google Shape;357;p54"/>
          <p:cNvSpPr txBox="1"/>
          <p:nvPr>
            <p:ph type="title" idx="4294967295"/>
          </p:nvPr>
        </p:nvSpPr>
        <p:spPr>
          <a:xfrm>
            <a:off x="192450" y="1"/>
            <a:ext cx="75438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358" name="Google Shape;358;p54"/>
          <p:cNvSpPr txBox="1"/>
          <p:nvPr/>
        </p:nvSpPr>
        <p:spPr>
          <a:xfrm>
            <a:off x="89100" y="595800"/>
            <a:ext cx="8965800" cy="464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just"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Personalized Travel Recommendation System Using Social Media Analysis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Joseph Coelho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Paromita Nitu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Praveen Madiraju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018 IEEE International Congress</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just"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and relational approach for travel package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Komal Popat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Tejaswini Thorat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Manisha Vidhate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Neha Rane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NamrataD Ghuse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2016 International Conference on Green Computing and Internet of Things (ICGCIoT)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just"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user-location vector based approach for personalised tourism and travel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D. Ajantha</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Jobi Vijay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Raji Sridhar</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2017 International Conference on Big Data Analytics and Computational Intelligence (ICBDAC)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just" rtl="0">
              <a:lnSpc>
                <a:spcPct val="167000"/>
              </a:lnSpc>
              <a:spcBef>
                <a:spcPts val="0"/>
              </a:spcBef>
              <a:spcAft>
                <a:spcPts val="0"/>
              </a:spcAft>
              <a:buClr>
                <a:schemeClr val="dk1"/>
              </a:buClr>
              <a:buSzPts val="1300"/>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 Travel Recommendation Method Based on User Personalized Characteristics with Collaborative Fusion Matrix</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Xian Chen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Lang Luo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Zejun Hu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Xingjian Pei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Qianqian Peng</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Mengyuan Han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Lijie Wei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Hyoseop Shin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2020 5th International Conference on Mechanical, Control and Computer Engineering (ICMCCE) |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just" rtl="0">
              <a:lnSpc>
                <a:spcPct val="173000"/>
              </a:lnSpc>
              <a:spcBef>
                <a:spcPts val="0"/>
              </a:spcBef>
              <a:spcAft>
                <a:spcPts val="0"/>
              </a:spcAft>
              <a:buClr>
                <a:schemeClr val="dk1"/>
              </a:buClr>
              <a:buSzPts val="1300"/>
              <a:buFont typeface="Times New Roman" panose="02020603050405020304"/>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PersonalTour: A Recommender System for Travel Packages</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Fabiana Lorenzi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Stanley Loh</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;Mara Abel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2016 IEEE/WIC/ACM International Conferences on Web Intelligence and Intelligent Agent Technology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73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73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2138894" y="813635"/>
            <a:ext cx="7543800" cy="22944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SzPts val="1400"/>
              <a:buNone/>
            </a:pPr>
            <a:r>
              <a:rPr lang="en-GB" b="1"/>
              <a:t>          </a:t>
            </a:r>
            <a:r>
              <a:rPr lang="en-GB" b="1">
                <a:latin typeface="Times New Roman" panose="02020603050405020304"/>
                <a:ea typeface="Times New Roman" panose="02020603050405020304"/>
                <a:cs typeface="Times New Roman" panose="02020603050405020304"/>
                <a:sym typeface="Times New Roman" panose="02020603050405020304"/>
              </a:rPr>
              <a:t>  </a:t>
            </a:r>
            <a:r>
              <a:rPr lang="en-GB" sz="4700" b="1">
                <a:latin typeface="Times New Roman" panose="02020603050405020304"/>
                <a:ea typeface="Times New Roman" panose="02020603050405020304"/>
                <a:cs typeface="Times New Roman" panose="02020603050405020304"/>
                <a:sym typeface="Times New Roman" panose="02020603050405020304"/>
              </a:rPr>
              <a:t>QUERIES? </a:t>
            </a:r>
            <a:endParaRPr sz="47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0"/>
              </a:spcBef>
              <a:spcAft>
                <a:spcPts val="0"/>
              </a:spcAft>
              <a:buSzPts val="1400"/>
              <a:buNone/>
            </a:pP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227600" y="12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1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D</a:t>
            </a:r>
            <a:r>
              <a:rPr lang="en-GB" sz="3500" b="1" u="sng">
                <a:latin typeface="Times New Roman" panose="02020603050405020304"/>
                <a:ea typeface="Times New Roman" panose="02020603050405020304"/>
                <a:cs typeface="Times New Roman" panose="02020603050405020304"/>
                <a:sym typeface="Times New Roman" panose="02020603050405020304"/>
              </a:rPr>
              <a:t>EMERITS OF EXISTING SYSTEM</a:t>
            </a:r>
            <a:endParaRPr sz="35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82" name="Google Shape;82;p17"/>
          <p:cNvSpPr txBox="1"/>
          <p:nvPr>
            <p:ph type="body" idx="1"/>
          </p:nvPr>
        </p:nvSpPr>
        <p:spPr>
          <a:xfrm>
            <a:off x="160050" y="937900"/>
            <a:ext cx="8823900" cy="3378000"/>
          </a:xfrm>
          <a:prstGeom prst="rect">
            <a:avLst/>
          </a:prstGeom>
        </p:spPr>
        <p:txBody>
          <a:bodyPr spcFirstLastPara="1" wrap="square" lIns="91425" tIns="91425" rIns="91425" bIns="91425" anchor="t" anchorCtr="0">
            <a:noAutofit/>
          </a:bodyPr>
          <a:lstStyle/>
          <a:p>
            <a:pPr marL="457200" lvl="0" indent="-335915" algn="just" rtl="0">
              <a:lnSpc>
                <a:spcPct val="150000"/>
              </a:lnSpc>
              <a:spcBef>
                <a:spcPts val="0"/>
              </a:spcBef>
              <a:spcAft>
                <a:spcPts val="0"/>
              </a:spcAft>
              <a:buClr>
                <a:schemeClr val="dk1"/>
              </a:buClr>
              <a:buSzPts val="1695"/>
              <a:buFont typeface="Times New Roman" panose="02020603050405020304"/>
              <a:buChar char="➢"/>
            </a:pPr>
            <a:r>
              <a:rPr lang="en-GB" sz="1695">
                <a:solidFill>
                  <a:schemeClr val="dk1"/>
                </a:solidFill>
                <a:latin typeface="Times New Roman" panose="02020603050405020304"/>
                <a:ea typeface="Times New Roman" panose="02020603050405020304"/>
                <a:cs typeface="Times New Roman" panose="02020603050405020304"/>
                <a:sym typeface="Times New Roman" panose="02020603050405020304"/>
              </a:rPr>
              <a:t>Many systems base recommendations on popular choices, which might not cater to niche or unique interests.</a:t>
            </a:r>
            <a:endParaRPr sz="169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5915" algn="just" rtl="0">
              <a:lnSpc>
                <a:spcPct val="150000"/>
              </a:lnSpc>
              <a:spcBef>
                <a:spcPts val="0"/>
              </a:spcBef>
              <a:spcAft>
                <a:spcPts val="0"/>
              </a:spcAft>
              <a:buClr>
                <a:schemeClr val="dk1"/>
              </a:buClr>
              <a:buSzPts val="1695"/>
              <a:buFont typeface="Times New Roman" panose="02020603050405020304"/>
              <a:buChar char="➢"/>
            </a:pPr>
            <a:r>
              <a:rPr lang="en-GB" sz="1695">
                <a:solidFill>
                  <a:schemeClr val="dk1"/>
                </a:solidFill>
                <a:latin typeface="Times New Roman" panose="02020603050405020304"/>
                <a:ea typeface="Times New Roman" panose="02020603050405020304"/>
                <a:cs typeface="Times New Roman" panose="02020603050405020304"/>
                <a:sym typeface="Times New Roman" panose="02020603050405020304"/>
              </a:rPr>
              <a:t>The effectiveness of some systems depends heavily on the user's input. If a user is unsure about what they want, the recommendations might not be helpful.</a:t>
            </a:r>
            <a:endParaRPr sz="169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5915" algn="just" rtl="0">
              <a:lnSpc>
                <a:spcPct val="150000"/>
              </a:lnSpc>
              <a:spcBef>
                <a:spcPts val="0"/>
              </a:spcBef>
              <a:spcAft>
                <a:spcPts val="0"/>
              </a:spcAft>
              <a:buClr>
                <a:schemeClr val="dk1"/>
              </a:buClr>
              <a:buSzPts val="1695"/>
              <a:buFont typeface="Times New Roman" panose="02020603050405020304"/>
              <a:buChar char="➢"/>
            </a:pPr>
            <a:r>
              <a:rPr lang="en-GB" sz="1695">
                <a:solidFill>
                  <a:schemeClr val="dk1"/>
                </a:solidFill>
                <a:latin typeface="Times New Roman" panose="02020603050405020304"/>
                <a:ea typeface="Times New Roman" panose="02020603050405020304"/>
                <a:cs typeface="Times New Roman" panose="02020603050405020304"/>
                <a:sym typeface="Times New Roman" panose="02020603050405020304"/>
              </a:rPr>
              <a:t>Some platforms might prioritize recommendations from partners or those that offer the platform a commission.</a:t>
            </a:r>
            <a:endParaRPr sz="169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5915" algn="just" rtl="0">
              <a:lnSpc>
                <a:spcPct val="150000"/>
              </a:lnSpc>
              <a:spcBef>
                <a:spcPts val="0"/>
              </a:spcBef>
              <a:spcAft>
                <a:spcPts val="0"/>
              </a:spcAft>
              <a:buClr>
                <a:schemeClr val="dk1"/>
              </a:buClr>
              <a:buSzPts val="1695"/>
              <a:buFont typeface="Times New Roman" panose="02020603050405020304"/>
              <a:buChar char="➢"/>
            </a:pPr>
            <a:r>
              <a:rPr lang="en-GB" sz="1695">
                <a:solidFill>
                  <a:schemeClr val="dk1"/>
                </a:solidFill>
                <a:latin typeface="Times New Roman" panose="02020603050405020304"/>
                <a:ea typeface="Times New Roman" panose="02020603050405020304"/>
                <a:cs typeface="Times New Roman" panose="02020603050405020304"/>
                <a:sym typeface="Times New Roman" panose="02020603050405020304"/>
              </a:rPr>
              <a:t>Many systems prioritize places with high reviews. However, a place with fewer reviews might be just as good or even better.</a:t>
            </a:r>
            <a:endParaRPr sz="169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50000"/>
              </a:lnSpc>
              <a:spcBef>
                <a:spcPts val="1200"/>
              </a:spcBef>
              <a:spcAft>
                <a:spcPts val="1200"/>
              </a:spcAft>
              <a:buNone/>
            </a:pPr>
            <a:endParaRPr sz="159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6" name="Shape 86"/>
        <p:cNvGrpSpPr/>
        <p:nvPr/>
      </p:nvGrpSpPr>
      <p:grpSpPr>
        <a:xfrm>
          <a:off x="0" y="0"/>
          <a:ext cx="0" cy="0"/>
          <a:chOff x="0" y="0"/>
          <a:chExt cx="0" cy="0"/>
        </a:xfrm>
      </p:grpSpPr>
      <p:sp>
        <p:nvSpPr>
          <p:cNvPr id="87" name="Google Shape;87;p18"/>
          <p:cNvSpPr txBox="1"/>
          <p:nvPr/>
        </p:nvSpPr>
        <p:spPr>
          <a:xfrm>
            <a:off x="232225" y="66625"/>
            <a:ext cx="77073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p18"/>
          <p:cNvSpPr txBox="1"/>
          <p:nvPr/>
        </p:nvSpPr>
        <p:spPr>
          <a:xfrm>
            <a:off x="2012475" y="2362875"/>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89" name="Google Shape;89;p18"/>
          <p:cNvSpPr txBox="1"/>
          <p:nvPr/>
        </p:nvSpPr>
        <p:spPr>
          <a:xfrm>
            <a:off x="150300" y="817050"/>
            <a:ext cx="8843400" cy="420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900"/>
              </a:spcBef>
              <a:spcAft>
                <a:spcPts val="0"/>
              </a:spcAft>
              <a:buClr>
                <a:schemeClr val="dk1"/>
              </a:buClr>
              <a:buSzPts val="1100"/>
              <a:buFont typeface="Arial" panose="020B0604020202020204"/>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Wandergram system aims to bridge the gap in the existing travel information platforms by offering a comprehensive solution for travel planning and exploration. By integrating location-based APIs and interactive maps, Wandergram delivers personalized destination information, travel guides, and points of interest. we're implementing </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Restricted Boltzmann Machines (RBMs)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to understand and recommend attractions more effectively, considering users' preferences and interactions. Additionally, we're applying </a:t>
            </a:r>
            <a:r>
              <a:rPr lang="en-GB" sz="18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K-Means algorithm for Collaborative Based Filtering</a:t>
            </a: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for restaurant recommendations, in suggesting accommodations, offering a well-rounded restaurant recommendation system respectively. In the Wandergram project, we have integrated an intelligent chatbot that acts as a virtual travel assistant.</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1" name="Google Shape;91;p18"/>
          <p:cNvSpPr txBox="1"/>
          <p:nvPr/>
        </p:nvSpPr>
        <p:spPr>
          <a:xfrm>
            <a:off x="598925" y="5051625"/>
            <a:ext cx="843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endParaRPr>
              <a:latin typeface="Libre Franklin"/>
              <a:ea typeface="Libre Franklin"/>
              <a:cs typeface="Libre Franklin"/>
              <a:sym typeface="Libre Franklin"/>
            </a:endParaRPr>
          </a:p>
        </p:txBody>
      </p:sp>
      <p:sp>
        <p:nvSpPr>
          <p:cNvPr id="92" name="Google Shape;92;p18"/>
          <p:cNvSpPr txBox="1"/>
          <p:nvPr/>
        </p:nvSpPr>
        <p:spPr>
          <a:xfrm>
            <a:off x="6951325" y="4219125"/>
            <a:ext cx="365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6" name="Shape 96"/>
        <p:cNvGrpSpPr/>
        <p:nvPr/>
      </p:nvGrpSpPr>
      <p:grpSpPr>
        <a:xfrm>
          <a:off x="0" y="0"/>
          <a:ext cx="0" cy="0"/>
          <a:chOff x="0" y="0"/>
          <a:chExt cx="0" cy="0"/>
        </a:xfrm>
      </p:grpSpPr>
      <p:sp>
        <p:nvSpPr>
          <p:cNvPr id="97" name="Google Shape;97;p19"/>
          <p:cNvSpPr txBox="1"/>
          <p:nvPr>
            <p:ph type="title" idx="4294967295"/>
          </p:nvPr>
        </p:nvSpPr>
        <p:spPr>
          <a:xfrm>
            <a:off x="205375" y="0"/>
            <a:ext cx="8250300" cy="108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MERITS OF 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19"/>
          <p:cNvSpPr txBox="1"/>
          <p:nvPr>
            <p:ph type="body" idx="4294967295"/>
          </p:nvPr>
        </p:nvSpPr>
        <p:spPr>
          <a:xfrm>
            <a:off x="146400" y="665875"/>
            <a:ext cx="8738700" cy="4252800"/>
          </a:xfrm>
          <a:prstGeom prst="rect">
            <a:avLst/>
          </a:prstGeom>
        </p:spPr>
        <p:txBody>
          <a:bodyPr spcFirstLastPara="1" wrap="square" lIns="91425" tIns="91425" rIns="91425" bIns="91425" anchor="t" anchorCtr="0">
            <a:noAutofit/>
          </a:bodyPr>
          <a:lstStyle/>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save time and effort for travelers.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excel at providing personalized recommendations based on individual preferences and constraints.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uses  leverage vast amounts of data from various sources such as travel websites, reviews, etc.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provides the ability to provide real-time updates to travelers during their trips.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seamlessly integrate multiple modes of transportation, such as flights, trains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1200"/>
              </a:spcBef>
              <a:spcAft>
                <a:spcPts val="1200"/>
              </a:spcAft>
              <a:buNone/>
            </a:pPr>
            <a:endParaRPr sz="2055">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20"/>
          <p:cNvSpPr txBox="1"/>
          <p:nvPr>
            <p:ph type="title" idx="4294967295"/>
          </p:nvPr>
        </p:nvSpPr>
        <p:spPr>
          <a:xfrm>
            <a:off x="272450" y="195925"/>
            <a:ext cx="7721400" cy="591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4" name="Google Shape;104;p20"/>
          <p:cNvSpPr txBox="1"/>
          <p:nvPr/>
        </p:nvSpPr>
        <p:spPr>
          <a:xfrm>
            <a:off x="0" y="865325"/>
            <a:ext cx="8922000" cy="3902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1. </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"Personalized Attraction Recommendation System for Tourists Through Check-In Data" (2021)*</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110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K. Kesorn, W. Juraphanthong, and A. Salaiwarakul</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In this study, the authors developed a personalized attraction recommendation system for tourists based on</a:t>
            </a: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 check-in data. </a:t>
            </a: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The obtained results demonstrate a remarkable accuracy rate of 79 showcasing the potential of personalized attraction recommendations in the tourism industry.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 </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Personalized one-day travel with multi-nearby-landmark recommendation,2021</a:t>
            </a:r>
            <a:endParaRPr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00000"/>
              </a:lnSpc>
              <a:spcBef>
                <a:spcPts val="110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Siya Bao, Masao Yanagisawa,Nozomu Togawa</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This paper proposes a personalized travel </a:t>
            </a:r>
            <a:r>
              <a:rPr lang="en-GB" sz="17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recommendation algorithm with time planning.</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We use landmark categorization and region clustering to obtain effective elements. Then we build a travel map to generate all possible travel routes</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70 % of accuracy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30200" algn="just" rtl="0">
              <a:lnSpc>
                <a:spcPct val="100000"/>
              </a:lnSpc>
              <a:spcBef>
                <a:spcPts val="0"/>
              </a:spcBef>
              <a:spcAft>
                <a:spcPts val="0"/>
              </a:spcAft>
              <a:buClr>
                <a:schemeClr val="dk1"/>
              </a:buClr>
              <a:buSzPts val="1600"/>
              <a:buFont typeface="Times New Roman" panose="02020603050405020304"/>
              <a:buChar char="○"/>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Google Shape;109;p21"/>
          <p:cNvSpPr txBox="1"/>
          <p:nvPr/>
        </p:nvSpPr>
        <p:spPr>
          <a:xfrm>
            <a:off x="1079625" y="1188250"/>
            <a:ext cx="80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0" name="Google Shape;110;p21"/>
          <p:cNvSpPr txBox="1"/>
          <p:nvPr>
            <p:ph type="body" idx="4294967295"/>
          </p:nvPr>
        </p:nvSpPr>
        <p:spPr>
          <a:xfrm>
            <a:off x="0" y="683400"/>
            <a:ext cx="8938200" cy="4256700"/>
          </a:xfrm>
          <a:prstGeom prst="rect">
            <a:avLst/>
          </a:prstGeom>
        </p:spPr>
        <p:txBody>
          <a:bodyPr spcFirstLastPara="1" wrap="square" lIns="91425" tIns="91425" rIns="91425" bIns="91425" anchor="t" anchorCtr="0">
            <a:noAutofit/>
          </a:bodyPr>
          <a:lstStyle/>
          <a:p>
            <a:pPr marL="63500" lvl="0" indent="0" algn="just" rtl="0">
              <a:spcBef>
                <a:spcPts val="11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Agent-based personalised recommendation of touristic activities,2020</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Batet, M., Moreno, A., Sánchez, D., Isern, D.</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presents "Turist@," an agent-based </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recommendation system for touristic activities.</a:t>
            </a:r>
            <a:endParaRPr sz="19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79 % of accuracy </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2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4.</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 Survey of Travel Recommender System" (2020)*</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Roopesh L and Tulasi</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This</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 survey paper</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an in-depth overview of travel recommender systems.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The survey does not present specific accuracy values but provides a foundational understanding of the landscape of travel recommendations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1200"/>
              </a:spcAft>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21"/>
          <p:cNvSpPr txBox="1"/>
          <p:nvPr/>
        </p:nvSpPr>
        <p:spPr>
          <a:xfrm>
            <a:off x="366350" y="0"/>
            <a:ext cx="6299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24911</Words>
  <Application>WPS Presentation</Application>
  <PresentationFormat/>
  <Paragraphs>419</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SimSun</vt:lpstr>
      <vt:lpstr>Wingdings</vt:lpstr>
      <vt:lpstr>Arial</vt:lpstr>
      <vt:lpstr>Times New Roman</vt:lpstr>
      <vt:lpstr>Libre Franklin</vt:lpstr>
      <vt:lpstr>Segoe Print</vt:lpstr>
      <vt:lpstr>Calibri</vt:lpstr>
      <vt:lpstr>Bookman Old Style</vt:lpstr>
      <vt:lpstr>Microsoft YaHei</vt:lpstr>
      <vt:lpstr>Arial Unicode MS</vt:lpstr>
      <vt:lpstr>Simple Light</vt:lpstr>
      <vt:lpstr>PowerPoint 演示文稿</vt:lpstr>
      <vt:lpstr>PowerPoint 演示文稿</vt:lpstr>
      <vt:lpstr>ABSTRACT</vt:lpstr>
      <vt:lpstr>EXISTING SYSTEM</vt:lpstr>
      <vt:lpstr>DEMERITS OF EXISTING SYSTEM</vt:lpstr>
      <vt:lpstr>PowerPoint 演示文稿</vt:lpstr>
      <vt:lpstr>MERITS OF PROPOSED SYSTEM</vt:lpstr>
      <vt:lpstr>LITERATURE SURVEY</vt:lpstr>
      <vt:lpstr>PowerPoint 演示文稿</vt:lpstr>
      <vt:lpstr>PowerPoint 演示文稿</vt:lpstr>
      <vt:lpstr>PowerPoint 演示文稿</vt:lpstr>
      <vt:lpstr>LITERATURE SURVEY</vt:lpstr>
      <vt:lpstr>SOFTWARE REQUIREMENTS </vt:lpstr>
      <vt:lpstr>HARDWARE REQUIREMENTS</vt:lpstr>
      <vt:lpstr>SYSTEM ARCHITECTURE </vt:lpstr>
      <vt:lpstr>SYSTEM ARCHITECTURE </vt:lpstr>
      <vt:lpstr>SYSTEM ARCHITECTURE </vt:lpstr>
      <vt:lpstr>MODULES</vt:lpstr>
      <vt:lpstr>MODULES</vt:lpstr>
      <vt:lpstr>MODULES</vt:lpstr>
      <vt:lpstr>DATASET(S)</vt:lpstr>
      <vt:lpstr>UML DIAGRAMS</vt:lpstr>
      <vt:lpstr>ACTIVITY DIAGRAM </vt:lpstr>
      <vt:lpstr>USE CASE DIAGRAM</vt:lpstr>
      <vt:lpstr>CLASS DIAGRAM</vt:lpstr>
      <vt:lpstr>SEQUENCE DIAGRAM</vt:lpstr>
      <vt:lpstr>SEQUENCE DIAGRAM</vt:lpstr>
      <vt:lpstr>MODULES DESCRIPTION</vt:lpstr>
      <vt:lpstr>Data Collection</vt:lpstr>
      <vt:lpstr>PowerPoint 演示文稿</vt:lpstr>
      <vt:lpstr>PowerPoint 演示文稿</vt:lpstr>
      <vt:lpstr>PowerPoint 演示文稿</vt:lpstr>
      <vt:lpstr>PowerPoint 演示文稿</vt:lpstr>
      <vt:lpstr>PowerPoint 演示文稿</vt:lpstr>
      <vt:lpstr>PowerPoint 演示文稿</vt:lpstr>
      <vt:lpstr>OUTPUT</vt:lpstr>
      <vt:lpstr>OUTPUT</vt:lpstr>
      <vt:lpstr>OUTPUT</vt:lpstr>
      <vt:lpstr>OUTPUT</vt:lpstr>
      <vt:lpstr>CONCLUSION</vt:lpstr>
      <vt:lpstr>REFERENCES</vt:lpstr>
      <vt:lpstr>REFERENCES</vt:lpstr>
      <vt:lpstr>            QUERIES?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anirudhrao</cp:lastModifiedBy>
  <cp:revision>5</cp:revision>
  <dcterms:created xsi:type="dcterms:W3CDTF">2023-12-22T16:24:00Z</dcterms:created>
  <dcterms:modified xsi:type="dcterms:W3CDTF">2023-12-23T06:00:39Z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D452B628FAD84D4CB38721A6F4098E05</vt:lpwstr>
  </property>
  <property fmtid="{D5CDD505-2E9C-101B-9397-08002B2CF9AE}" pid="3" name="KSOProductBuildVer">
    <vt:lpwstr>1033-11.2.0.11225</vt:lpwstr>
  </property>
</Properties>
</file>